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7D690-1C83-4EC0-8B12-0F7C833CBDE8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74AD4-B55C-47C2-B14B-470DDF51C29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63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13674DB-EB67-450D-B110-A6A1E90EF6C6}" type="datetime1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091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D47F-5F73-4ED2-929D-C116815F4006}" type="datetime1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4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3651-5E8B-47E3-81EB-A8E9E45CFA25}" type="datetime1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324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693-32C8-41A8-9AE1-B56FEC6D903A}" type="datetime1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105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7956-85DE-4369-8436-BA16B56B69D0}" type="datetime1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7550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163B-9486-4638-AE4A-4D632DDD1665}" type="datetime1">
              <a:rPr lang="uk-UA" smtClean="0"/>
              <a:t>31.12.2023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60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3D24-B02A-4796-819D-C8B7E4E5E9B3}" type="datetime1">
              <a:rPr lang="uk-UA" smtClean="0"/>
              <a:t>31.12.2023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4222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5A9-E354-45BB-9F5A-B895266C89A2}" type="datetime1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9041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BFC-7CED-4169-AD43-E72A4693C7A6}" type="datetime1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325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EBA5-86DE-48E8-B855-76AA281BF511}" type="datetime1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607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1FD4-242E-421B-A9F6-BF82C87414B1}" type="datetime1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460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6232-EFB7-40E4-B9A4-2B824ED1F274}" type="datetime1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278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BD38-9407-4EF7-8E5B-4280BDC4D24B}" type="datetime1">
              <a:rPr lang="uk-UA" smtClean="0"/>
              <a:t>31.12.2023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057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88ED-EFB6-41EB-9357-26DBCDD529DB}" type="datetime1">
              <a:rPr lang="uk-UA" smtClean="0"/>
              <a:t>31.12.2023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24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1A9-9AFC-4AA6-9002-8F119CFF090A}" type="datetime1">
              <a:rPr lang="uk-UA" smtClean="0"/>
              <a:t>31.12.2023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972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C195-7B91-4148-9FC9-2DB0A79139DD}" type="datetime1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295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4357-6589-4E8E-83C9-00FAD9BDEBAF}" type="datetime1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769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5BBAE-50D8-4A7F-91C3-01B7221C68E5}" type="datetime1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3DE10-C599-4010-9ADC-E81AAB57B7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5133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su.com.ua/search_articles.php?id=43056" TargetMode="External"/><Relationship Id="rId2" Type="http://schemas.openxmlformats.org/officeDocument/2006/relationships/hyperlink" Target="https://ips.ligazakon.net/document/JF40E00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wood.ru/758679/geografiya/lisovi_antropogenni_landshaft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8000" y="92670"/>
            <a:ext cx="381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ЧЕРНІГІВСЬКА ПОЛІТЕХНІКА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0" y="885372"/>
            <a:ext cx="3541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ННІ бізнесу природокористування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теризму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аграрних технологій та лісового господарства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3143" y="2232072"/>
            <a:ext cx="33963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Підгодував студент 1 – курсу 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 МЛСп-201</a:t>
            </a: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Солодкий С. М. </a:t>
            </a:r>
          </a:p>
          <a:p>
            <a:r>
              <a:rPr lang="uk-UA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205 Лісове господарство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3143" y="3945343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дисципліни « Екологічні стилі ландшафти 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45600" y="5355772"/>
            <a:ext cx="275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972" y="158429"/>
            <a:ext cx="544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Лісові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</a:t>
            </a:r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ландшафти та їх рекреаційне використання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Антропогенні ландшафти : Лісокультурні ландшаф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372"/>
            <a:ext cx="8128000" cy="597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6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10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5372" y="176665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– 5 – Лісосмуги  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84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11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24114" y="217714"/>
            <a:ext cx="1085668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Рекреаційні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один із компонентів природних рекреаційних ресурсів, що є невід’ємною частиною лісових екосистем, призначеною для задоволення потреб населення у лікуванні, відпочинку і туризму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Практично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лісові ландшафти, придатні для організації в них відпочинку та оздоровлення населення, є рекреаційними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Їх використання зумовлене наявністю унікальних природних комплексів, багатих рослинним і тваринним світом, значною кількістю водойм, мінеральних лікувальних джерел, а також впливом цілого ряду соціально-економічних і медико-біологічних факторів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Поєднання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листяних і хвойних порід в лісових ландшафтах сприяє підвищенню рекреаційного значення лісів. Хвойні, а саме сосну звичайну, ялину звичайну, а також твердолистяні - дуб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черешчатий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клен гостролистий та інші відносять до провідних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ландшафтотворчих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порід. На підвищення продуктивності та естетичного вигляду лісів впливають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інтродуценти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модрина європейська, модрина японська, горіх чорний, дуб червоний,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дугласія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модрина сибірська, сосна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Веймутова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сосна Банкса та інші.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3785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12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09600" y="508000"/>
            <a:ext cx="1058091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Рекреаційні </a:t>
            </a:r>
            <a:r>
              <a:rPr lang="uk-UA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лісових ландшафтів визначаються також</a:t>
            </a:r>
            <a:r>
              <a:rPr lang="uk-UA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санітарно-гігієнічними особливостями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 значній мірі залежать від фітонцидних властивостей зелених насаджень. Найвищою фітонцидністю характеризуються хвойні (соснові)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ліси </a:t>
            </a:r>
            <a:r>
              <a:rPr lang="uk-UA" sz="17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 6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яких в два рази менше бактерій, ніж у мішаних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У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лісових ландшафтах </a:t>
            </a:r>
            <a:r>
              <a:rPr lang="uk-UA" sz="17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 11,12,13,14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вміст в повітрі шкідливих газів, радіоактивних речовин, пилу.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Шумознижувальна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здатність добре виражена у таких порід, як клен гостролистий, липа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крупнолиста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тополя, дуб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черешчатий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тощо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</a:t>
            </a:r>
            <a:r>
              <a:rPr lang="ru-RU" sz="1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рекреаційним</a:t>
            </a:r>
            <a:r>
              <a:rPr lang="ru-RU" sz="1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потенціалом</a:t>
            </a:r>
            <a:r>
              <a:rPr lang="ru-RU" sz="1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лісу</a:t>
            </a:r>
            <a:r>
              <a:rPr lang="ru-RU" sz="1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лісових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насаджень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працездатності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Сприятливими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 цієї зони масового відпочинку є наявність відкритих просторів у поєднанні з масивами лісу, велика кількість стежок та доріг, певний рівень благоустрою. У лісопаркових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масивах </a:t>
            </a:r>
            <a:r>
              <a:rPr lang="uk-UA" sz="17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рис. 7,8,9,10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відносять до зони інтенсивної рекреації [1], не передбачено масового скупчення рекреантів, але поблизу великих міст вони перетворені в зону масового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відпочинку.</a:t>
            </a:r>
          </a:p>
          <a:p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сприятливості лісів для різних видів рекреаційних занять залежить не лише від складу порід та умов місцезростання, а й від віку насаджень. Найсприятливішими і сприятливими для відпочинку є середньовікові насадження (55,8% площі, вкритої лісом). Молодняки можна розглядати як території, резервні для організації відпочинку.</a:t>
            </a:r>
          </a:p>
          <a:p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рекреаційній оцінці лісів, як і інших призначених для відпочинку ландшафтів, доцільно виходити із диференційованої оцінки їх щодо використання для певних видів рекреаційних занять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[4]</a:t>
            </a: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6554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13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60054"/>
            <a:ext cx="4542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6 -  Хвойні ліси ( соснові)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30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14</a:t>
            </a:fld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429" y="5360054"/>
            <a:ext cx="352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7 - Лісопарк  </a:t>
            </a:r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83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15</a:t>
            </a:fld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2800" y="5273674"/>
            <a:ext cx="335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8 – Лісопарк   </a:t>
            </a:r>
            <a:endParaRPr lang="uk-UA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73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16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203200"/>
            <a:ext cx="486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9 – Лісопарк ( </a:t>
            </a:r>
            <a:r>
              <a:rPr lang="uk-UA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Ялівщина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17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7771" y="377371"/>
            <a:ext cx="436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10 – Лісопарк (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Ялівщина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3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18</a:t>
            </a:fld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630"/>
            <a:ext cx="12192000" cy="6988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8913" y="191178"/>
            <a:ext cx="3848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11 – Лісовий ландшафт </a:t>
            </a:r>
            <a:endParaRPr lang="uk-U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1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19</a:t>
            </a:fld>
            <a:endParaRPr lang="uk-UA"/>
          </a:p>
        </p:txBody>
      </p:sp>
      <p:pic>
        <p:nvPicPr>
          <p:cNvPr id="3074" name="Picture 2" descr="Misty Forest Landscape by Blue Collectors - Forest, M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36345" y="203202"/>
            <a:ext cx="396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12 – Лісовий ландшафт </a:t>
            </a:r>
            <a:endParaRPr lang="uk-U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56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uk-UA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771" y="362857"/>
            <a:ext cx="104793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</a:p>
          <a:p>
            <a:endParaRPr lang="uk-UA" dirty="0"/>
          </a:p>
          <a:p>
            <a:r>
              <a:rPr lang="uk-UA" dirty="0" smtClean="0"/>
              <a:t>ВСТУП……………………………………………………………………………………………………3</a:t>
            </a:r>
          </a:p>
          <a:p>
            <a:r>
              <a:rPr lang="uk-UA" dirty="0" smtClean="0"/>
              <a:t>        Лісові антропогенні ландшафти…………………………………………………...…………….4</a:t>
            </a:r>
          </a:p>
          <a:p>
            <a:r>
              <a:rPr lang="uk-UA" dirty="0" smtClean="0"/>
              <a:t>ВИСНОВОК……………………………………………………………………………………………..22</a:t>
            </a:r>
          </a:p>
          <a:p>
            <a:r>
              <a:rPr lang="uk-UA" dirty="0" smtClean="0"/>
              <a:t>СПИСОК ВИКРИСТАНОЇ ЛІТЕРАТУРИ………………………………………………………………….23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0811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20</a:t>
            </a:fld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0686" y="203200"/>
            <a:ext cx="458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13 – Лісовий ландшафт  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50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21</a:t>
            </a:fld>
            <a:endParaRPr lang="uk-UA"/>
          </a:p>
        </p:txBody>
      </p:sp>
      <p:pic>
        <p:nvPicPr>
          <p:cNvPr id="5122" name="Picture 2" descr=" Siguniang Mountain scenery,Sichuan,China by  Rein Cheng for Stocksy Un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42628" y="203200"/>
            <a:ext cx="4136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14 – Лісовий ландшафт  </a:t>
            </a:r>
            <a:endParaRPr lang="uk-U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40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uk-UA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343" y="420914"/>
            <a:ext cx="1019106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Використання лісових антропогенних ландшафтів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нераціональне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десятиріч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лісовідновними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роботами.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Рекреаційні функції навколо міст і поселень виконують лісокультурні насадження. Лісові ландшафти найбільш придатні для пішохідних прогулянок, туристських походів, збирання грибів і ягід. 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Найсприятливішими для відпочинку є саме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сосново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-дубові, дубові, липові, березові і кленові ліси, що зростають на сухих, свіжих та вологих ґрунтах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сприятливі соснові, березові і дубові, що ростуть на добре- і середньо-дренованих ґрунтах, приозерні, рівнинні та віддалені від водойм.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визначенні естетичної цінності лісових ландшафтів враховується і склад порід, вік, бонітет і повнота насаджень. Наймальовничішими вважаються ліси, які приваблюють у всі пори року: чисті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високобонітетні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бори і мішані ліси зі значною часткою широколистяних порід, а також сосни і ялини,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сезонномальовничі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широколистяні ліси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4610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943" y="1001486"/>
            <a:ext cx="110308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ВИКОРИСТАНОЇ ЛІТЕРАТУРИ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Антропогенний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 (Закон України) /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https://ips.ligazakon.net/document/JF40E00A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Антропогенний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 1 /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http://esu.com.ua/search_articles.php?id=43056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Лісові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антропогенні ландшафти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://studwood.ru/758679/geografiya/lisovi_antropogenni_landshafti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Рекреаційне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лісових антропогенних ландшафтів Тернопільщини / Реферат/ https://osvita.ua/vnz/reports/geograf/26165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857" y="174171"/>
            <a:ext cx="1140822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Антропогенний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 - ландшафт, що складається з взаємодіючих природних та антропогенних компонентів, і формується під впливом діяльності людини та природних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процесів. [1]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АНТРОПОГЕ́ННИЙ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ЛАНДША́ФТ – місцевість, змінена діяльністю людини в процесі виконання нею соціально-економічних функцій та використання певних технологій природокористування. А. л. – наслідок антропоген. змін ландшафтів. У результаті різних видів природокористування змінюються властивості ландшафтів та їхня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структура. У різних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зонах ступінь і спрямованість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освоєння ландшафтів України неоднакові. Так, інтенсивне освоєння Лісостепу почалося у 16 ст., а більша частина тер. Українського Полісся зазнала значних антропоген. змін лише у 19 ст. Унаслідок цього виникли різні природно-антропогенні (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-техногенні) комплекси з новими функціями та якостями. У процесі с.-г.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-ва сформувались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агроландшафтні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комплекси (природно-землеробські, природно-меліоративні та природно-пасовищні). Бл. 80 %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фонду країни припадає на с.-г. природокористування. Землероб. вплив найбільше проявляється через меліорації різних видів, зокрема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осушувал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меліорації та зрошування. Майже всі еродовані землі країни охоплені лісомеліорацією.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Лісогосп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вплив проявляється, з одного боку, у скороченні площ лісів (пересічна лісистість країни – 14,1 %), з другого – у створенні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лісокультур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ландшафтів, лісопарків, зелених зон тощо. Ландшафти промислові формуються локально, зокрема у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Донец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 ін. областях. При повній рекультивації порушених ландшафтів формуються вторинні культурні ландшафти з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природоохорон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комплексами.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Водогосп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гідро- й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теплоенергет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вплив проявляється не лише у зміні структури природно-територіальних комплексів, а й середовища великих природно-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регіонів. Так, водосховищами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каскаду затоплено бл. 718 тис. га, до 10 % їхньої площі – мілководдя глибиною до 2 м. Значні зміни ландшафтів спричинює також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діяльність. Антропогенні зміни ландшафтів мають прямий або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опосередков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характер, прогресивну чи регресивну спрямованість щодо їхньої продуктивності й виконання ландшафтами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функцій, бувають зворотними та незворотними. У А. л. значних змін зазнали рослинність і тваринний світ, ґрунти та мікрорельєф; мало змінилися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фундамент та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риси клімату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[2]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69807" y="6013902"/>
            <a:ext cx="771089" cy="365125"/>
          </a:xfrm>
        </p:spPr>
        <p:txBody>
          <a:bodyPr/>
          <a:lstStyle/>
          <a:p>
            <a:fld id="{FA63DE10-C599-4010-9ADC-E81AAB57B728}" type="slidenum">
              <a:rPr lang="uk-UA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20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600" y="275771"/>
            <a:ext cx="11800114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Лісові антропогенні ландшафти</a:t>
            </a:r>
          </a:p>
          <a:p>
            <a:pPr algn="just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Лісові культури </a:t>
            </a:r>
            <a:r>
              <a:rPr lang="uk-UA" sz="15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 рис. 1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вторинні ліси. Типи-виділяються відповідно до підходів лісової типології. Це штучні насаджені лісу, яких багато у Європі та у європейській частини Росії, в лісостепу, також багато лісів. Головна порода у яких - сосна чи дуб (для лісостепу). Особливий тип лісокультурних ландшафтів - це </a:t>
            </a:r>
            <a:r>
              <a:rPr lang="uk-UA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лісосмуги </a:t>
            </a:r>
            <a:r>
              <a:rPr lang="uk-UA" sz="15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рис. 2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затримують сніг, захищають від суховіїв, послаблюють ерозію. Склад деревних порід у лісосмугах дуже різноманітний. </a:t>
            </a:r>
            <a:r>
              <a:rPr lang="uk-UA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Лісогосподарські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ландшафти об'єднують ділянки майданних лісопосадок, вирубки 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лісів </a:t>
            </a:r>
            <a:r>
              <a:rPr lang="uk-UA" sz="15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рис. 3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(ландшафти лісорозробок), лісові 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плантації </a:t>
            </a:r>
            <a:r>
              <a:rPr lang="uk-UA" sz="15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 . 4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лісозахисні 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смуги </a:t>
            </a:r>
            <a:r>
              <a:rPr lang="uk-UA" sz="15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 5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перебувають поза населених пунктів й промислових ландшафтів. Вони характеризуються вилученням частини наземної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фітомаси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запасеної в стовбурах, рідше - в гілках дерев. У водночас при вирубуванні страждають і верхні верстви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грунту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підстилка, трав'янистий ярус і тваринний світ. </a:t>
            </a:r>
            <a:r>
              <a:rPr lang="uk-UA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Лісотехнічні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ландшафти почали формуватися переважно з появою польових і пасовищних ландшафтів. Серед цієї групи ландшафтів виділяються: 1) лісогосподарські ландшафти типу,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природні угіддя для випасу худоби, для заготівлі будівельної деревини і дров, для збору ягід, грибів і рекреації; 2) лісогосподарські ландшафти товарної орієнтації.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Лесохозяйственные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ландшафти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присваивающего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формуються околицях, де товарна деревина на вивезення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заготовляється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екстенсивному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лесохозяйственному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циклу. Вирізняють ландшафти хвойних, листяних і змішаних насаджень Більшість лісотехнічних ландшафтів може поступово переходити в ландшафти звичайних лісів. </a:t>
            </a:r>
            <a:r>
              <a:rPr lang="uk-UA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Пірогенні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ландшафти утворюються у результаті пожеж. Основною причиною пожеж є найчастіше людина (більш 95%), рідше вони пов'язані з природними причинами. У лісах </a:t>
            </a:r>
            <a:r>
              <a:rPr lang="uk-UA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рекреаційного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призначення, приміських лісах потрібно перш за все вбачати певну сукупність елементарних лісових ландшафтів, тобто лісових насаджень, які займають більший чи менший простір і мають певний зовнішній вигляд. Господарство в рекреаційних лісах так і ведеться, щоб максимально використати естетичні, гігієнічні та захисні властивості лісу. У тому випадку, коли вирощування деревини відступає на друге місце, а на перше місце виходить використання естетичних та гігієнічних властивостей лісу, таке господарство (госпо­дарювання) називається </a:t>
            </a:r>
            <a:r>
              <a:rPr lang="uk-UA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лісопарковим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Лісові ландшафти при лісопарковому господарстві є основним об'єктом для проведення різних заходів, спрямованих на їх поліпшення з точки зору структурної форми. Поліпшений лісовий ландшафт, якому надана певна структурна форма, має назву лісопаркового ландшафту. Якщо лісові ландшафти діагностуються за біологічними та екологічними ознаками, то лісопаркові -- за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ландшафтно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-архітектурними. Ліси мають значне господарське значення для людини. Економічне значення лісу полягає в тому, що ліс є джерелом деревини, що широко використовується в промисловості, з неї виготовляються будівельні матеріали, меблі, папір, ліку­вальні препарати. За деякими оцінками, з деревини виготов­ляється близько 20 тис. найменувань промислових виробів і товарів народного вжитку. Ліси також мають важливе значення для галузі туризму та оздоровлення людей. Лісові насадження, що супроводжують великі промислові зони, сприяють очищенню повітря та затриманню промислових викидів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.[3]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130625" y="440417"/>
            <a:ext cx="771089" cy="365125"/>
          </a:xfrm>
        </p:spPr>
        <p:txBody>
          <a:bodyPr/>
          <a:lstStyle/>
          <a:p>
            <a:fld id="{FA63DE10-C599-4010-9ADC-E81AAB57B728}" type="slidenum">
              <a:rPr lang="uk-UA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uk-U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56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61257"/>
            <a:ext cx="1104537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Головні завдання в рамках загальної лісогосподарської діяльності та формування невиснажливої </a:t>
            </a:r>
            <a:r>
              <a:rPr lang="uk-UA" dirty="0" err="1"/>
              <a:t>екомережі</a:t>
            </a:r>
            <a:r>
              <a:rPr lang="uk-UA" dirty="0"/>
              <a:t> з метою збереження і відновлення </a:t>
            </a:r>
            <a:r>
              <a:rPr lang="uk-UA" dirty="0" err="1"/>
              <a:t>біоландшафтного</a:t>
            </a:r>
            <a:r>
              <a:rPr lang="uk-UA" dirty="0"/>
              <a:t> різноманіття мають включати</a:t>
            </a:r>
            <a:r>
              <a:rPr lang="uk-UA" dirty="0" smtClean="0"/>
              <a:t>:</a:t>
            </a:r>
          </a:p>
          <a:p>
            <a:endParaRPr lang="uk-UA" dirty="0"/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цілісності і непорушності лісових масивів;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згідно з типом лісів та за водозбірним принципом диференційованих систем ведення лісового господарства в залежності від цільового призначення лісів та збереження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включаючи дрібні ландшафтні одиниці (болота, поляни, куртини);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у лісовому господарстві технологій, що максимально сприяють збереженню і відновленню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залишення насіннєвих дерев на лісосіках, введення дубу під намет лісу (посівом жолудів) за 1-3 роки до призначення в рубку похідних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деревостанів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проведення цільових контрольованих низових палів у достигаючих і стиглих сосняках тощо;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залишення при проведенні лісогосподарських робіт важливих для природного розвитку елементів лісової екосистеми, таких як мертва деревина, старі дуплисті дерева, у хвойних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деревостанах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домішок листяних порід;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 корінних лісових угруповань високої якості у всіх лісах, включаючи об'єкти ПЗФ;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нових і підтримання вже існуючих об'єктів ПЗФ в якості природних осередків, особливо за рахунок залишків незайманих лісів, а також особливо цінних ділянок лісового фонду, які мають наукове або історичне значення;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максимального збереження та відтворення лісів, що виконують виключно захисні функції, створення протиерозійних та інших насаджень на землях сільськогосподарського призначення (32,8% орних земель еродовані; 24,2% -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дефляційно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небезпечні; 21,9%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грунтів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кислі та засолені; інтенсивні процеси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яругоутворення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спостерігаються на 28%, а площа еродованих земель щорічно збільшується на 1 тис. га);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досягнень селекції насінництва в лісогосподарському виробництві, відібраних в генетичних резерватах основних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лісоутворюючих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порід в різних регіонах і типах лісу;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та здійснення на належному технічному рівні моніторингу лісових екосистем з урахуванням потреб збереження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рекреаційного навантаження на лісові масиви, оздоровлення і збереження лісів навколо міст та інших населених пунктів тощо. [3]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83882" y="861331"/>
            <a:ext cx="771089" cy="365125"/>
          </a:xfrm>
        </p:spPr>
        <p:txBody>
          <a:bodyPr/>
          <a:lstStyle/>
          <a:p>
            <a:fld id="{FA63DE10-C599-4010-9ADC-E81AAB57B728}" type="slidenum">
              <a:rPr lang="uk-UA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uk-UA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3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6</a:t>
            </a:fld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705" y="542017"/>
            <a:ext cx="350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Лісові культури – рисунок 1 </a:t>
            </a:r>
            <a:endParaRPr lang="uk-UA" sz="20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74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гролайфхак: принцип створення садозахисних лісосмуг | Пропозиція -  Головний журнал з питань агробізне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229" y="174171"/>
            <a:ext cx="441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– 2 - Лісосмуги</a:t>
            </a:r>
            <a:endParaRPr lang="uk-UA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9070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8</a:t>
            </a:fld>
            <a:endParaRPr lang="uk-UA"/>
          </a:p>
        </p:txBody>
      </p:sp>
      <p:pic>
        <p:nvPicPr>
          <p:cNvPr id="2050" name="Picture 2" descr="В Україні створили онлайн-карту вирубування лісів - КОРД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311"/>
            <a:ext cx="12192000" cy="69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81988" y="188685"/>
            <a:ext cx="275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– Вирубка лісів</a:t>
            </a:r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27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DE10-C599-4010-9ADC-E81AAB57B728}" type="slidenum">
              <a:rPr lang="uk-UA" smtClean="0"/>
              <a:t>9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3485" y="217714"/>
            <a:ext cx="407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 – Лісові плантації </a:t>
            </a:r>
            <a:endParaRPr lang="uk-UA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6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447</TotalTime>
  <Words>1153</Words>
  <Application>Microsoft Office PowerPoint</Application>
  <PresentationFormat>Широкоэкранный</PresentationFormat>
  <Paragraphs>104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Solodkyi Serhii</dc:creator>
  <cp:lastModifiedBy>1</cp:lastModifiedBy>
  <cp:revision>51</cp:revision>
  <dcterms:created xsi:type="dcterms:W3CDTF">2021-05-16T17:12:30Z</dcterms:created>
  <dcterms:modified xsi:type="dcterms:W3CDTF">2023-12-31T09:58:10Z</dcterms:modified>
</cp:coreProperties>
</file>